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99" r:id="rId2"/>
    <p:sldId id="284" r:id="rId3"/>
    <p:sldId id="289" r:id="rId4"/>
    <p:sldId id="304" r:id="rId5"/>
    <p:sldId id="283" r:id="rId6"/>
    <p:sldId id="305" r:id="rId7"/>
    <p:sldId id="316" r:id="rId8"/>
    <p:sldId id="317" r:id="rId9"/>
    <p:sldId id="318" r:id="rId10"/>
    <p:sldId id="320" r:id="rId11"/>
    <p:sldId id="322" r:id="rId12"/>
    <p:sldId id="323" r:id="rId13"/>
    <p:sldId id="337" r:id="rId14"/>
    <p:sldId id="321" r:id="rId15"/>
    <p:sldId id="325" r:id="rId16"/>
    <p:sldId id="324" r:id="rId17"/>
    <p:sldId id="328" r:id="rId18"/>
    <p:sldId id="329" r:id="rId19"/>
    <p:sldId id="330" r:id="rId20"/>
    <p:sldId id="334" r:id="rId21"/>
    <p:sldId id="331" r:id="rId22"/>
    <p:sldId id="332" r:id="rId23"/>
    <p:sldId id="333" r:id="rId24"/>
    <p:sldId id="326" r:id="rId25"/>
    <p:sldId id="335" r:id="rId26"/>
    <p:sldId id="336" r:id="rId27"/>
    <p:sldId id="327" r:id="rId28"/>
    <p:sldId id="31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C7D332B-3E3F-4DBA-B7AC-7D5EB6F61362}">
          <p14:sldIdLst>
            <p14:sldId id="299"/>
            <p14:sldId id="284"/>
            <p14:sldId id="289"/>
            <p14:sldId id="304"/>
            <p14:sldId id="283"/>
            <p14:sldId id="305"/>
            <p14:sldId id="316"/>
            <p14:sldId id="317"/>
            <p14:sldId id="318"/>
            <p14:sldId id="320"/>
            <p14:sldId id="322"/>
            <p14:sldId id="323"/>
            <p14:sldId id="337"/>
            <p14:sldId id="321"/>
            <p14:sldId id="325"/>
            <p14:sldId id="324"/>
            <p14:sldId id="328"/>
            <p14:sldId id="329"/>
            <p14:sldId id="330"/>
            <p14:sldId id="334"/>
            <p14:sldId id="331"/>
            <p14:sldId id="332"/>
          </p14:sldIdLst>
        </p14:section>
        <p14:section name="无标题节" id="{17EF5F43-C5C9-401D-999C-3D00D9D28721}">
          <p14:sldIdLst>
            <p14:sldId id="333"/>
            <p14:sldId id="326"/>
            <p14:sldId id="335"/>
            <p14:sldId id="336"/>
            <p14:sldId id="32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农夫安全团队-明月LEO" initials="MS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07"/>
    <a:srgbClr val="FFE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1" autoAdjust="0"/>
    <p:restoredTop sz="96675"/>
  </p:normalViewPr>
  <p:slideViewPr>
    <p:cSldViewPr snapToGrid="0">
      <p:cViewPr varScale="1">
        <p:scale>
          <a:sx n="138" d="100"/>
          <a:sy n="138" d="100"/>
        </p:scale>
        <p:origin x="264" y="184"/>
      </p:cViewPr>
      <p:guideLst>
        <p:guide orient="horz" pos="206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46737-26A7-48E5-8D95-AEAA693682E8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270EE-069A-44EE-A0D1-FA22290233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270EE-069A-44EE-A0D1-FA22290233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2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270EE-069A-44EE-A0D1-FA22290233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5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270EE-069A-44EE-A0D1-FA22290233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0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95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9A4603E-940A-4697-A50B-D2BF023E3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26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31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31A3B0-24C6-48D5-A0CF-9C6185654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t="26073" r="20374" b="27509"/>
          <a:stretch/>
        </p:blipFill>
        <p:spPr>
          <a:xfrm>
            <a:off x="4695825" y="6079204"/>
            <a:ext cx="2752725" cy="5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918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C9A5D9-6770-4E7E-810C-BD62EB467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t="26073" r="20374" b="27509"/>
          <a:stretch/>
        </p:blipFill>
        <p:spPr>
          <a:xfrm>
            <a:off x="4695825" y="6079204"/>
            <a:ext cx="2752725" cy="5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590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008D8C9-2142-4C92-8516-2A1A382E27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0423AD-7853-4738-B428-2AB016ABFF09}"/>
              </a:ext>
            </a:extLst>
          </p:cNvPr>
          <p:cNvSpPr txBox="1"/>
          <p:nvPr userDrawn="1"/>
        </p:nvSpPr>
        <p:spPr>
          <a:xfrm>
            <a:off x="549413" y="154802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主讲：</a:t>
            </a:r>
            <a:r>
              <a:rPr lang="en-US" altLang="zh-CN" sz="1200" b="1" dirty="0">
                <a:solidFill>
                  <a:schemeClr val="bg1"/>
                </a:solidFill>
              </a:rPr>
              <a:t>Vulkey_Chen</a:t>
            </a:r>
            <a:r>
              <a:rPr lang="zh-CN" altLang="en-US" sz="1200" b="1" dirty="0">
                <a:solidFill>
                  <a:schemeClr val="bg1"/>
                </a:solidFill>
              </a:rPr>
              <a:t>丨米斯特安全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16D1DF-C88E-447C-8AC6-359ABB8454AB}"/>
              </a:ext>
            </a:extLst>
          </p:cNvPr>
          <p:cNvSpPr txBox="1"/>
          <p:nvPr userDrawn="1"/>
        </p:nvSpPr>
        <p:spPr>
          <a:xfrm>
            <a:off x="549413" y="353898"/>
            <a:ext cx="6407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rgbClr val="4D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漏洞挖掘思维培养</a:t>
            </a:r>
            <a:r>
              <a:rPr lang="zh-CN" altLang="zh-CN" sz="1600" b="1" kern="1200" spc="300" dirty="0">
                <a:solidFill>
                  <a:srgbClr val="4D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 由“萌”转“骚”的必看入门宝典</a:t>
            </a:r>
            <a:endParaRPr lang="zh-CN" altLang="en-US" sz="1600" b="1" kern="1200" spc="300" dirty="0">
              <a:solidFill>
                <a:srgbClr val="4D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t="26073" r="20374" b="27509"/>
          <a:stretch/>
        </p:blipFill>
        <p:spPr>
          <a:xfrm>
            <a:off x="4695825" y="6079204"/>
            <a:ext cx="2752725" cy="5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9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31A3B0-24C6-48D5-A0CF-9C6185654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7" t="26073" r="20374" b="27509"/>
          <a:stretch/>
        </p:blipFill>
        <p:spPr>
          <a:xfrm>
            <a:off x="4695825" y="6079204"/>
            <a:ext cx="2752725" cy="5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397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C2E29-6977-46A4-B303-20083C42EF32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581248-7A98-4DC8-8DA1-16F727F34A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g1e/BurpCollecto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6551" y="919797"/>
            <a:ext cx="5943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9076" y="2124842"/>
            <a:ext cx="82931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89</a:t>
            </a:r>
          </a:p>
          <a:p>
            <a:pPr algn="ctr"/>
            <a:r>
              <a:rPr lang="en-US" altLang="zh-CN" sz="1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42539" y="3137498"/>
            <a:ext cx="5444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个人简介：</a:t>
            </a:r>
            <a:r>
              <a:rPr lang="en-US" altLang="zh-CN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Vulkey_Chen</a:t>
            </a: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），信息安全爱好者，米斯特安全团队联合创始人之一</a:t>
            </a:r>
            <a:endParaRPr lang="en-US" sz="1000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25090" y="2535028"/>
            <a:ext cx="9753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本期大咖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25090" y="4110861"/>
            <a:ext cx="975360" cy="27559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内容目录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510030" y="1890712"/>
            <a:ext cx="6168571" cy="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36190" y="2877540"/>
            <a:ext cx="2394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Vulkey_Chen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丨米斯特安全团队</a:t>
            </a:r>
            <a:endParaRPr lang="zh-CN" altLang="en-US" sz="1200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518951" y="2738887"/>
            <a:ext cx="0" cy="1392582"/>
          </a:xfrm>
          <a:prstGeom prst="line">
            <a:avLst/>
          </a:prstGeom>
          <a:ln>
            <a:solidFill>
              <a:schemeClr val="tx1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656205" y="4583430"/>
            <a:ext cx="0" cy="100203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38596" y="4521200"/>
            <a:ext cx="250803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解析“萌新”思维和常见问题</a:t>
            </a:r>
            <a:endParaRPr lang="en-US" sz="1000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634139" y="4870826"/>
            <a:ext cx="62548" cy="62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1616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55741" y="4779859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我的漏洞挖掘技巧</a:t>
            </a:r>
            <a:endParaRPr lang="en-US" sz="1000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 flipV="1">
            <a:off x="2642235" y="5118042"/>
            <a:ext cx="45719" cy="45719"/>
          </a:xfrm>
          <a:prstGeom prst="ellipse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634139" y="4603511"/>
            <a:ext cx="62548" cy="62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34139" y="5115936"/>
            <a:ext cx="62548" cy="62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1616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55741" y="5024969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10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技术工具脚本编写</a:t>
            </a:r>
            <a:endParaRPr lang="en-US" altLang="zh-CN" sz="1000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98105" y="957089"/>
            <a:ext cx="4900579" cy="61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漏洞挖掘思维培养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702174" y="1521153"/>
            <a:ext cx="1976427" cy="307777"/>
            <a:chOff x="4105072" y="1499165"/>
            <a:chExt cx="1976427" cy="307777"/>
          </a:xfrm>
        </p:grpSpPr>
        <p:sp>
          <p:nvSpPr>
            <p:cNvPr id="51" name="文本框 50"/>
            <p:cNvSpPr txBox="1"/>
            <p:nvPr/>
          </p:nvSpPr>
          <p:spPr>
            <a:xfrm>
              <a:off x="4105072" y="1499165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难度系数：</a:t>
              </a:r>
              <a:endParaRPr lang="zh-CN" altLang="en-US" sz="1400" dirty="0"/>
            </a:p>
          </p:txBody>
        </p:sp>
        <p:sp>
          <p:nvSpPr>
            <p:cNvPr id="52" name="星形: 五角 51"/>
            <p:cNvSpPr/>
            <p:nvPr/>
          </p:nvSpPr>
          <p:spPr>
            <a:xfrm>
              <a:off x="5107727" y="1573361"/>
              <a:ext cx="159385" cy="159385"/>
            </a:xfrm>
            <a:prstGeom prst="star5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星形: 五角 53"/>
            <p:cNvSpPr/>
            <p:nvPr/>
          </p:nvSpPr>
          <p:spPr>
            <a:xfrm>
              <a:off x="5514921" y="1573361"/>
              <a:ext cx="159385" cy="159385"/>
            </a:xfrm>
            <a:prstGeom prst="star5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星形: 五角 54"/>
            <p:cNvSpPr/>
            <p:nvPr/>
          </p:nvSpPr>
          <p:spPr>
            <a:xfrm>
              <a:off x="5718518" y="1573361"/>
              <a:ext cx="159385" cy="159385"/>
            </a:xfrm>
            <a:prstGeom prst="star5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星形: 五角 55"/>
            <p:cNvSpPr/>
            <p:nvPr/>
          </p:nvSpPr>
          <p:spPr>
            <a:xfrm>
              <a:off x="5922114" y="1573361"/>
              <a:ext cx="159385" cy="159385"/>
            </a:xfrm>
            <a:prstGeom prst="star5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510030" y="2124842"/>
            <a:ext cx="975344" cy="1012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921FC1-62A6-034C-8E9F-BAA95BB70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05" y="2119528"/>
            <a:ext cx="999194" cy="1024458"/>
          </a:xfrm>
          <a:prstGeom prst="rect">
            <a:avLst/>
          </a:prstGeom>
        </p:spPr>
      </p:pic>
      <p:sp>
        <p:nvSpPr>
          <p:cNvPr id="28" name="星形: 五角 51"/>
          <p:cNvSpPr/>
          <p:nvPr/>
        </p:nvSpPr>
        <p:spPr>
          <a:xfrm>
            <a:off x="6909617" y="1595345"/>
            <a:ext cx="159385" cy="159385"/>
          </a:xfrm>
          <a:prstGeom prst="star5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38444" y="1549637"/>
            <a:ext cx="4702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—— </a:t>
            </a:r>
            <a:r>
              <a:rPr lang="zh-CN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lang="en-US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萌</a:t>
            </a:r>
            <a:r>
              <a:rPr lang="en-US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转</a:t>
            </a:r>
            <a:r>
              <a:rPr lang="en-US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骚</a:t>
            </a:r>
            <a:r>
              <a:rPr lang="en-US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sz="1600" kern="1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的必看入门宝典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逻辑类漏洞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4B9579-9E6B-D048-9A73-76D05273E7FB}"/>
              </a:ext>
            </a:extLst>
          </p:cNvPr>
          <p:cNvSpPr txBox="1"/>
          <p:nvPr/>
        </p:nvSpPr>
        <p:spPr>
          <a:xfrm>
            <a:off x="4775752" y="2345332"/>
            <a:ext cx="2812580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流程走一遍，抓包来分析。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EAD61-A282-FC4B-A271-452BD3CF2A6F}"/>
              </a:ext>
            </a:extLst>
          </p:cNvPr>
          <p:cNvSpPr txBox="1"/>
          <p:nvPr/>
        </p:nvSpPr>
        <p:spPr>
          <a:xfrm>
            <a:off x="1208791" y="3079623"/>
            <a:ext cx="10152583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分享得积分活动：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业务流程：分享链接给微信好友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微信好友点开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你账户积分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测试流程：所需（两个微信号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非硬性条件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分享链接给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B-&gt;B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侧抓包点开链接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分析获得“账户积分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”的请求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验证流程：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对获得“账户积分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”的请求进行修改相关参数值（这个参数值也许是链接的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，需要自我分析判断）重放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27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“空白、错误”页面不要慌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691173-92D7-0F42-A224-1EC9E89F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38" y="2856593"/>
            <a:ext cx="1749630" cy="1786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319A55-1091-644C-BF1B-93D4A394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76" y="3197472"/>
            <a:ext cx="4457700" cy="11049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17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“空白、错误”页面不要慌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561EA2-DEDD-E847-8807-2039C5CC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93" y="2582800"/>
            <a:ext cx="6451188" cy="9964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6A79231-1045-844A-BC24-A09ECF07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99" y="3816723"/>
            <a:ext cx="5132532" cy="19718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27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“空白、错误”页面不要慌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2DF998-E859-A64C-9E31-1235CDA7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81" y="2835644"/>
            <a:ext cx="4992256" cy="1789519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3DF8634A-80EA-5042-B3FC-5F12A76321D9}"/>
              </a:ext>
            </a:extLst>
          </p:cNvPr>
          <p:cNvSpPr/>
          <p:nvPr/>
        </p:nvSpPr>
        <p:spPr>
          <a:xfrm rot="10800000">
            <a:off x="5815389" y="2379637"/>
            <a:ext cx="297712" cy="271576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82201C-0DB7-C147-ABDD-10EAE441C4C2}"/>
              </a:ext>
            </a:extLst>
          </p:cNvPr>
          <p:cNvSpPr/>
          <p:nvPr/>
        </p:nvSpPr>
        <p:spPr>
          <a:xfrm>
            <a:off x="6606364" y="2052937"/>
            <a:ext cx="4036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目录扫描发现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目录，二层目录探测发现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/user/</a:t>
            </a: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3D2F0C-C4D1-5248-8534-1E944C62630C}"/>
              </a:ext>
            </a:extLst>
          </p:cNvPr>
          <p:cNvSpPr/>
          <p:nvPr/>
        </p:nvSpPr>
        <p:spPr>
          <a:xfrm>
            <a:off x="6921796" y="2334691"/>
            <a:ext cx="1350335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E0D0167-771D-8C4C-AE47-6457111F8D7A}"/>
              </a:ext>
            </a:extLst>
          </p:cNvPr>
          <p:cNvCxnSpPr/>
          <p:nvPr/>
        </p:nvCxnSpPr>
        <p:spPr>
          <a:xfrm>
            <a:off x="7666075" y="2734983"/>
            <a:ext cx="0" cy="542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EFD1F17-185D-6448-A3BE-205A723DA8B9}"/>
              </a:ext>
            </a:extLst>
          </p:cNvPr>
          <p:cNvSpPr/>
          <p:nvPr/>
        </p:nvSpPr>
        <p:spPr>
          <a:xfrm>
            <a:off x="6773887" y="3374514"/>
            <a:ext cx="1665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注册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A2051D-5A71-9D4F-8B0A-E0F8334B3023}"/>
              </a:ext>
            </a:extLst>
          </p:cNvPr>
          <p:cNvSpPr/>
          <p:nvPr/>
        </p:nvSpPr>
        <p:spPr>
          <a:xfrm>
            <a:off x="8631008" y="2734983"/>
            <a:ext cx="2970367" cy="3462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username | 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uname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name ...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9238CC-6812-2F4E-B9C9-D0353FC3BB1B}"/>
              </a:ext>
            </a:extLst>
          </p:cNvPr>
          <p:cNvSpPr/>
          <p:nvPr/>
        </p:nvSpPr>
        <p:spPr>
          <a:xfrm>
            <a:off x="8631008" y="3287821"/>
            <a:ext cx="2970367" cy="3249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password | 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pwd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pass ...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17609F-B7D2-EB40-942C-BA33148E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80" y="3810339"/>
            <a:ext cx="3686543" cy="16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/>
      <p:bldP spid="8" grpId="0" animBg="1"/>
      <p:bldP spid="16" grpId="0"/>
      <p:bldP spid="17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字典家中备，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不用愁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180E4B-687B-D940-BCB0-EACB0FD5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176" y="2345332"/>
            <a:ext cx="3481916" cy="348191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74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漏洞挖掘本质是“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D4A40A-676B-9846-BBB0-3AA05CE1F065}"/>
              </a:ext>
            </a:extLst>
          </p:cNvPr>
          <p:cNvSpPr txBox="1"/>
          <p:nvPr/>
        </p:nvSpPr>
        <p:spPr>
          <a:xfrm>
            <a:off x="7371183" y="2580859"/>
            <a:ext cx="1327666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active directory128PX PNG 图标下载">
            <a:extLst>
              <a:ext uri="{FF2B5EF4-FFF2-40B4-BE49-F238E27FC236}">
                <a16:creationId xmlns:a16="http://schemas.microsoft.com/office/drawing/2014/main" id="{DD6BF8D6-7727-B945-9F93-BF6B5D1A1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89" y="3595720"/>
            <a:ext cx="708891" cy="7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arams128PX PNG 图标下载">
            <a:extLst>
              <a:ext uri="{FF2B5EF4-FFF2-40B4-BE49-F238E27FC236}">
                <a16:creationId xmlns:a16="http://schemas.microsoft.com/office/drawing/2014/main" id="{DAE04638-CB22-1043-8E61-84E5D923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915" y="3595720"/>
            <a:ext cx="713839" cy="7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B98A88-82D7-A24D-9E71-17E523D93C73}"/>
              </a:ext>
            </a:extLst>
          </p:cNvPr>
          <p:cNvSpPr txBox="1"/>
          <p:nvPr/>
        </p:nvSpPr>
        <p:spPr>
          <a:xfrm>
            <a:off x="6004184" y="4196389"/>
            <a:ext cx="1229300" cy="10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目录、文件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19F4FD-1CD2-884D-8DEA-D29C6CD6A6C4}"/>
              </a:ext>
            </a:extLst>
          </p:cNvPr>
          <p:cNvSpPr txBox="1"/>
          <p:nvPr/>
        </p:nvSpPr>
        <p:spPr>
          <a:xfrm>
            <a:off x="8698849" y="4196388"/>
            <a:ext cx="1885970" cy="10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请求参数、请求头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4C5560-2093-7148-BE43-C76D74AAE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44" y="2580859"/>
            <a:ext cx="3211616" cy="320534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062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590512-FF0E-4A45-B664-DE8DD7190A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1293" y="2782173"/>
            <a:ext cx="4810866" cy="7643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742C56-379C-8B44-8543-CDCE69606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93" y="4153359"/>
            <a:ext cx="4810866" cy="599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E0E81C-8702-BD43-B1D5-FD300ED5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10" y="2345331"/>
            <a:ext cx="4783531" cy="3171689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665A41C-5FBA-BA49-9AA7-2D248B29186C}"/>
              </a:ext>
            </a:extLst>
          </p:cNvPr>
          <p:cNvCxnSpPr/>
          <p:nvPr/>
        </p:nvCxnSpPr>
        <p:spPr>
          <a:xfrm>
            <a:off x="3455919" y="3580272"/>
            <a:ext cx="6438" cy="36376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168D500-00D4-2445-8E54-ACD1CD57A40B}"/>
              </a:ext>
            </a:extLst>
          </p:cNvPr>
          <p:cNvSpPr txBox="1"/>
          <p:nvPr/>
        </p:nvSpPr>
        <p:spPr>
          <a:xfrm>
            <a:off x="6332910" y="3944039"/>
            <a:ext cx="48198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Burp</a:t>
            </a:r>
            <a:r>
              <a:rPr lang="zh-CN" altLang="en-US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插件（</a:t>
            </a:r>
            <a:r>
              <a:rPr lang="en-US" altLang="zh-CN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Json2Dict</a:t>
            </a:r>
            <a:r>
              <a:rPr lang="zh-CN" altLang="en-US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格式文本转化为“</a:t>
            </a:r>
            <a:r>
              <a:rPr lang="en-US" altLang="zh-CN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请求参数</a:t>
            </a:r>
            <a:r>
              <a:rPr lang="en-US" altLang="zh-CN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5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值”格式</a:t>
            </a:r>
            <a:endParaRPr lang="en-US" altLang="zh-CN" sz="15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61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3A4911-1C1B-FE4B-B1CE-B96F730711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6559" y="3761617"/>
            <a:ext cx="5470033" cy="4735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CEFEAF-7494-9747-B84D-0594198EF0DB}"/>
              </a:ext>
            </a:extLst>
          </p:cNvPr>
          <p:cNvSpPr txBox="1"/>
          <p:nvPr/>
        </p:nvSpPr>
        <p:spPr>
          <a:xfrm>
            <a:off x="1282206" y="3112940"/>
            <a:ext cx="5598738" cy="51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观察网站的其他请求参数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204B25-4520-9A47-8885-DEC5C674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87" y="2702085"/>
            <a:ext cx="2603500" cy="2273300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7668896-57A6-D648-9DE5-870DC4AD1F0B}"/>
              </a:ext>
            </a:extLst>
          </p:cNvPr>
          <p:cNvCxnSpPr>
            <a:cxnSpLocks/>
          </p:cNvCxnSpPr>
          <p:nvPr/>
        </p:nvCxnSpPr>
        <p:spPr>
          <a:xfrm>
            <a:off x="7300749" y="3765440"/>
            <a:ext cx="6175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641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5F342E2-4E73-1040-A7B6-1693824C77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0750" y="3428637"/>
            <a:ext cx="5270500" cy="11760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82AE8C-6A8D-C148-86A6-62065F4F0B0B}"/>
              </a:ext>
            </a:extLst>
          </p:cNvPr>
          <p:cNvSpPr txBox="1"/>
          <p:nvPr/>
        </p:nvSpPr>
        <p:spPr>
          <a:xfrm>
            <a:off x="3296631" y="2622359"/>
            <a:ext cx="5598738" cy="51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账户的信息重复之前的操作最后放入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Intruder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505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59AFF4-6D3C-E449-89E3-9A19C38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58" y="3053377"/>
            <a:ext cx="6222670" cy="2662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A0E38C-8B9F-F946-8C7D-445AB3AF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251" y="2345332"/>
            <a:ext cx="5370736" cy="252825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97986" y="2937766"/>
            <a:ext cx="8703024" cy="2296222"/>
            <a:chOff x="-1662814" y="-1982577"/>
            <a:chExt cx="8703024" cy="2296222"/>
          </a:xfrm>
        </p:grpSpPr>
        <p:grpSp>
          <p:nvGrpSpPr>
            <p:cNvPr id="17" name="组合 16"/>
            <p:cNvGrpSpPr/>
            <p:nvPr/>
          </p:nvGrpSpPr>
          <p:grpSpPr>
            <a:xfrm>
              <a:off x="-1662814" y="-1196457"/>
              <a:ext cx="8232381" cy="0"/>
              <a:chOff x="2140085" y="4227081"/>
              <a:chExt cx="8232381" cy="0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V="1">
                <a:off x="2140085" y="4227081"/>
                <a:ext cx="325739" cy="0"/>
              </a:xfrm>
              <a:prstGeom prst="line">
                <a:avLst/>
              </a:prstGeom>
              <a:ln w="19050">
                <a:solidFill>
                  <a:srgbClr val="F925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2595214" y="4227081"/>
                <a:ext cx="7303685" cy="0"/>
              </a:xfrm>
              <a:prstGeom prst="line">
                <a:avLst/>
              </a:prstGeom>
              <a:ln w="19050">
                <a:solidFill>
                  <a:srgbClr val="F925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10046727" y="4227081"/>
                <a:ext cx="325739" cy="0"/>
              </a:xfrm>
              <a:prstGeom prst="line">
                <a:avLst/>
              </a:prstGeom>
              <a:ln w="19050">
                <a:solidFill>
                  <a:srgbClr val="F925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-1662814" y="-1982577"/>
              <a:ext cx="87030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>
                  <a:solidFill>
                    <a:srgbClr val="4D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漏洞挖掘思维培养 </a:t>
              </a:r>
              <a:r>
                <a:rPr lang="en-US" altLang="zh-CN" spc="300" dirty="0">
                  <a:solidFill>
                    <a:srgbClr val="4D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zh-CN" spc="300" dirty="0">
                  <a:solidFill>
                    <a:srgbClr val="4D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由萌转骚的必看入门宝典</a:t>
              </a:r>
              <a:endParaRPr lang="zh-CN" altLang="en-US" spc="300" dirty="0">
                <a:solidFill>
                  <a:srgbClr val="4D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-1655671" y="-997816"/>
              <a:ext cx="0" cy="1269203"/>
            </a:xfrm>
            <a:prstGeom prst="line">
              <a:avLst/>
            </a:prstGeom>
            <a:ln w="19050">
              <a:solidFill>
                <a:srgbClr val="4DFFFF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-1592964" y="-1008059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7169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米斯特安全团队</a:t>
              </a: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-1497848" y="-688621"/>
              <a:ext cx="2305050" cy="334352"/>
            </a:xfrm>
            <a:prstGeom prst="roundRect">
              <a:avLst/>
            </a:prstGeom>
            <a:solidFill>
              <a:srgbClr val="9A1F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-1410216" y="-692991"/>
              <a:ext cx="1681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主讲：</a:t>
              </a:r>
              <a:r>
                <a:rPr lang="en-US" altLang="zh-CN" sz="12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Vulkey_Chen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-1592964" y="-332686"/>
              <a:ext cx="5467331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zh-CN" sz="1200" b="0" i="0" u="none" strike="noStrike" cap="none" normalizeH="0" baseline="0" dirty="0">
                  <a:ln>
                    <a:noFill/>
                  </a:ln>
                  <a:solidFill>
                    <a:srgbClr val="71697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漏洞银行官网：  www.bugbank.cn   大咖团队官网：</a:t>
              </a:r>
              <a:r>
                <a:rPr lang="en-US" altLang="zh-CN" sz="1200" dirty="0">
                  <a:solidFill>
                    <a:srgbClr val="7169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www.hi-ourlife.com</a:t>
              </a:r>
              <a:br>
                <a:rPr kumimoji="0" lang="zh-CN" altLang="zh-CN" sz="1200" b="0" i="0" u="none" strike="noStrike" cap="none" normalizeH="0" baseline="0" dirty="0">
                  <a:ln>
                    <a:noFill/>
                  </a:ln>
                  <a:solidFill>
                    <a:srgbClr val="71697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zh-CN" sz="1200" dirty="0">
                  <a:ln>
                    <a:noFill/>
                  </a:ln>
                  <a:solidFill>
                    <a:srgbClr val="71697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参与讲座丨现场答疑丨后续交流  漏洞银行技术社群：598562771（</a:t>
              </a:r>
              <a:r>
                <a:rPr lang="en-US" altLang="zh-CN" sz="1200" dirty="0">
                  <a:ln>
                    <a:noFill/>
                  </a:ln>
                  <a:solidFill>
                    <a:srgbClr val="71697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Q</a:t>
              </a:r>
              <a:r>
                <a:rPr lang="zh-CN" altLang="en-US" sz="1200" dirty="0">
                  <a:ln>
                    <a:noFill/>
                  </a:ln>
                  <a:solidFill>
                    <a:srgbClr val="71697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群号）</a:t>
              </a:r>
              <a:endPara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1697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C12CF7-43DA-5C4A-886B-12CA38F4AADC}"/>
              </a:ext>
            </a:extLst>
          </p:cNvPr>
          <p:cNvSpPr/>
          <p:nvPr/>
        </p:nvSpPr>
        <p:spPr>
          <a:xfrm>
            <a:off x="876381" y="245162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POST URL: https://***/***/</a:t>
            </a:r>
            <a:r>
              <a:rPr lang="en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getRolesByUserId.ajax</a:t>
            </a:r>
            <a:endParaRPr lang="en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Wingdings" pitchFamily="2" charset="2"/>
            </a:endParaRPr>
          </a:p>
          <a:p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POST Data: </a:t>
            </a:r>
            <a:r>
              <a:rPr lang="en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userId</a:t>
            </a: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=1028</a:t>
            </a: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5DDE66-42CA-3847-8A8B-9D5626E4900F}"/>
              </a:ext>
            </a:extLst>
          </p:cNvPr>
          <p:cNvSpPr/>
          <p:nvPr/>
        </p:nvSpPr>
        <p:spPr>
          <a:xfrm>
            <a:off x="3818748" y="2470950"/>
            <a:ext cx="522514" cy="29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632AB7-AEED-554D-8D7C-21C7767EF4F7}"/>
              </a:ext>
            </a:extLst>
          </p:cNvPr>
          <p:cNvSpPr/>
          <p:nvPr/>
        </p:nvSpPr>
        <p:spPr>
          <a:xfrm>
            <a:off x="3322276" y="3676897"/>
            <a:ext cx="15135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Info | User(/s)</a:t>
            </a:r>
            <a:endParaRPr lang="zh-CN" altLang="en-US" sz="1600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01BC8CC-FFE3-D249-AD5A-590A398AAA66}"/>
              </a:ext>
            </a:extLst>
          </p:cNvPr>
          <p:cNvCxnSpPr>
            <a:cxnSpLocks/>
          </p:cNvCxnSpPr>
          <p:nvPr/>
        </p:nvCxnSpPr>
        <p:spPr>
          <a:xfrm>
            <a:off x="4079054" y="2934872"/>
            <a:ext cx="0" cy="5704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433" name="Picture 1" descr="page2image5055840">
            <a:extLst>
              <a:ext uri="{FF2B5EF4-FFF2-40B4-BE49-F238E27FC236}">
                <a16:creationId xmlns:a16="http://schemas.microsoft.com/office/drawing/2014/main" id="{9C8D1CEA-D62B-B849-999A-D2C04957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06" y="3606972"/>
            <a:ext cx="6544301" cy="18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5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765BB-F901-A44F-89CE-B51004E4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04" y="2748053"/>
            <a:ext cx="4701392" cy="2504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104750-91DE-F34C-A9DB-2B0A592E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82" y="2951244"/>
            <a:ext cx="7730836" cy="192289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3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2.5.1 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漏洞案例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0FA29-2AA7-3548-A836-D353C783AC5F}"/>
              </a:ext>
            </a:extLst>
          </p:cNvPr>
          <p:cNvSpPr txBox="1"/>
          <p:nvPr/>
        </p:nvSpPr>
        <p:spPr>
          <a:xfrm>
            <a:off x="1303892" y="2582800"/>
            <a:ext cx="7911360" cy="10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 Request: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该请求用于修改个人中心手机号，但是参数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Aid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做了校验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edit=1&amp;aid=123&amp;phonenum=13333333333&amp;token=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xxxxxxxxx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B0E6CA4-CC0C-3A42-9E9E-3F76D105ED5B}"/>
              </a:ext>
            </a:extLst>
          </p:cNvPr>
          <p:cNvCxnSpPr>
            <a:cxnSpLocks/>
          </p:cNvCxnSpPr>
          <p:nvPr/>
        </p:nvCxnSpPr>
        <p:spPr>
          <a:xfrm>
            <a:off x="6780810" y="3765440"/>
            <a:ext cx="581891" cy="6645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9485396-5D46-A648-8852-595285D0F0C6}"/>
              </a:ext>
            </a:extLst>
          </p:cNvPr>
          <p:cNvSpPr/>
          <p:nvPr/>
        </p:nvSpPr>
        <p:spPr>
          <a:xfrm>
            <a:off x="4494554" y="4466729"/>
            <a:ext cx="6347617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edit=1&amp;aid=123&amp;phonenum=13333333333&amp;token=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092FBD-834F-F646-9E9B-F83525B1FC20}"/>
              </a:ext>
            </a:extLst>
          </p:cNvPr>
          <p:cNvSpPr/>
          <p:nvPr/>
        </p:nvSpPr>
        <p:spPr>
          <a:xfrm>
            <a:off x="7362701" y="3841550"/>
            <a:ext cx="1757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参数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置空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68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2.5.2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总结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Fuzz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BCE8AB-7EB4-0948-BB26-FE4145C5F9DA}"/>
              </a:ext>
            </a:extLst>
          </p:cNvPr>
          <p:cNvSpPr/>
          <p:nvPr/>
        </p:nvSpPr>
        <p:spPr>
          <a:xfrm>
            <a:off x="4900801" y="3235908"/>
            <a:ext cx="2390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敢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想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就能挖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" pitchFamily="2" charset="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65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技术工具脚本编写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C41CB5-A920-9149-89DD-4AEA644D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39" y="2434728"/>
            <a:ext cx="4779150" cy="29811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0DCF5B-305B-264E-99AF-37D0EE07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59" y="2698585"/>
            <a:ext cx="5615471" cy="24268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9BBB120-F2A5-4E47-B85C-4B88387C2A4A}"/>
              </a:ext>
            </a:extLst>
          </p:cNvPr>
          <p:cNvSpPr/>
          <p:nvPr/>
        </p:nvSpPr>
        <p:spPr>
          <a:xfrm>
            <a:off x="4618672" y="1861345"/>
            <a:ext cx="2954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子域名报告生成工具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便于挖掘测试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724B32E-E34F-B74D-A906-E5BFBED7997D}"/>
              </a:ext>
            </a:extLst>
          </p:cNvPr>
          <p:cNvSpPr/>
          <p:nvPr/>
        </p:nvSpPr>
        <p:spPr>
          <a:xfrm>
            <a:off x="8162088" y="510810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思维导图</a:t>
            </a:r>
          </a:p>
        </p:txBody>
      </p:sp>
    </p:spTree>
    <p:extLst>
      <p:ext uri="{BB962C8B-B14F-4D97-AF65-F5344CB8AC3E}">
        <p14:creationId xmlns:p14="http://schemas.microsoft.com/office/powerpoint/2010/main" val="1549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技术工具脚本编写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C6A220-1D05-7841-84B9-44914FA61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33" y="2374472"/>
            <a:ext cx="7872134" cy="28371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4825E1-96FA-064B-9B65-E9E78D3C1B62}"/>
              </a:ext>
            </a:extLst>
          </p:cNvPr>
          <p:cNvSpPr/>
          <p:nvPr/>
        </p:nvSpPr>
        <p:spPr>
          <a:xfrm>
            <a:off x="2159933" y="2374472"/>
            <a:ext cx="1580794" cy="226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14B8AA-B3D2-4344-9BAE-671DA88273EA}"/>
              </a:ext>
            </a:extLst>
          </p:cNvPr>
          <p:cNvSpPr/>
          <p:nvPr/>
        </p:nvSpPr>
        <p:spPr>
          <a:xfrm>
            <a:off x="2159933" y="2817790"/>
            <a:ext cx="1580794" cy="226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FAAB6F-2F9B-5542-A394-40E197F34244}"/>
              </a:ext>
            </a:extLst>
          </p:cNvPr>
          <p:cNvSpPr/>
          <p:nvPr/>
        </p:nvSpPr>
        <p:spPr>
          <a:xfrm>
            <a:off x="3998630" y="3334395"/>
            <a:ext cx="822752" cy="216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F22276-22BB-C943-98D3-7786B404480B}"/>
              </a:ext>
            </a:extLst>
          </p:cNvPr>
          <p:cNvSpPr/>
          <p:nvPr/>
        </p:nvSpPr>
        <p:spPr>
          <a:xfrm>
            <a:off x="2292155" y="3360029"/>
            <a:ext cx="1650452" cy="127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E2E031-7EC7-7A4E-B62B-2392375DD63A}"/>
              </a:ext>
            </a:extLst>
          </p:cNvPr>
          <p:cNvSpPr/>
          <p:nvPr/>
        </p:nvSpPr>
        <p:spPr>
          <a:xfrm>
            <a:off x="3998630" y="3600490"/>
            <a:ext cx="5774762" cy="150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E0D3A03-C78E-DB4C-894E-E39D133B300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698171" y="2487584"/>
            <a:ext cx="4617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C92564A-BB2E-6545-B9F7-D93FEA71B29B}"/>
              </a:ext>
            </a:extLst>
          </p:cNvPr>
          <p:cNvCxnSpPr>
            <a:cxnSpLocks/>
          </p:cNvCxnSpPr>
          <p:nvPr/>
        </p:nvCxnSpPr>
        <p:spPr>
          <a:xfrm flipH="1">
            <a:off x="1698171" y="2948743"/>
            <a:ext cx="4617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49D0956-53D8-D841-BDC4-3D545CB2E616}"/>
              </a:ext>
            </a:extLst>
          </p:cNvPr>
          <p:cNvCxnSpPr>
            <a:cxnSpLocks/>
          </p:cNvCxnSpPr>
          <p:nvPr/>
        </p:nvCxnSpPr>
        <p:spPr>
          <a:xfrm flipH="1">
            <a:off x="1830393" y="4017521"/>
            <a:ext cx="4617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785D7DBF-5F0E-AA48-AD78-C0A526C578C9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7124342" y="103455"/>
            <a:ext cx="516605" cy="594527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8299ADE3-CB44-1741-9AAB-C3311B113568}"/>
              </a:ext>
            </a:extLst>
          </p:cNvPr>
          <p:cNvCxnSpPr>
            <a:cxnSpLocks/>
          </p:cNvCxnSpPr>
          <p:nvPr/>
        </p:nvCxnSpPr>
        <p:spPr>
          <a:xfrm flipV="1">
            <a:off x="9779331" y="4068555"/>
            <a:ext cx="714498" cy="20447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01247BE-38CA-C247-BB71-965B158AA77F}"/>
              </a:ext>
            </a:extLst>
          </p:cNvPr>
          <p:cNvSpPr/>
          <p:nvPr/>
        </p:nvSpPr>
        <p:spPr>
          <a:xfrm>
            <a:off x="829887" y="2333695"/>
            <a:ext cx="8130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98E962-22A1-0A42-872C-B2607DC07365}"/>
              </a:ext>
            </a:extLst>
          </p:cNvPr>
          <p:cNvSpPr/>
          <p:nvPr/>
        </p:nvSpPr>
        <p:spPr>
          <a:xfrm>
            <a:off x="964540" y="281779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44CFC48-1E33-D649-A954-0187A4C90114}"/>
              </a:ext>
            </a:extLst>
          </p:cNvPr>
          <p:cNvSpPr/>
          <p:nvPr/>
        </p:nvSpPr>
        <p:spPr>
          <a:xfrm>
            <a:off x="963438" y="386363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截图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D293BC4-C098-3D46-AEBA-157D81729032}"/>
              </a:ext>
            </a:extLst>
          </p:cNvPr>
          <p:cNvSpPr/>
          <p:nvPr/>
        </p:nvSpPr>
        <p:spPr>
          <a:xfrm>
            <a:off x="10355283" y="2663901"/>
            <a:ext cx="1066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超链接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C4CD0F-8393-3C4C-A8B5-231C64BFB954}"/>
              </a:ext>
            </a:extLst>
          </p:cNvPr>
          <p:cNvSpPr/>
          <p:nvPr/>
        </p:nvSpPr>
        <p:spPr>
          <a:xfrm>
            <a:off x="10594103" y="391226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响应头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9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技术工具脚本编写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108B42-09CB-BB49-948F-E91FEBE9BD1F}"/>
              </a:ext>
            </a:extLst>
          </p:cNvPr>
          <p:cNvSpPr/>
          <p:nvPr/>
        </p:nvSpPr>
        <p:spPr>
          <a:xfrm>
            <a:off x="4956040" y="1861345"/>
            <a:ext cx="2279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BurpSuite</a:t>
            </a:r>
            <a:r>
              <a:rPr lang="zh-CN" altLang="e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收集字典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E23528-68BD-7143-9ACE-630B4AD9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8858"/>
            <a:ext cx="4107999" cy="31303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2C354E6-BBE6-6B43-BB2E-44AF9C1FDAE2}"/>
              </a:ext>
            </a:extLst>
          </p:cNvPr>
          <p:cNvSpPr/>
          <p:nvPr/>
        </p:nvSpPr>
        <p:spPr>
          <a:xfrm>
            <a:off x="2991608" y="5607251"/>
            <a:ext cx="6208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https://github.com/TEag1e/BurpCollector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作者：米斯特安全团队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楼兰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7EBD7-2CBD-5944-9D23-D202EDD1A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23" y="2169122"/>
            <a:ext cx="3806085" cy="3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2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85522" y="112563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968197" y="1738531"/>
            <a:ext cx="10255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D4753-F12D-F74F-8F95-E089C2512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1" y="2636322"/>
            <a:ext cx="1923803" cy="19238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750FB4-59A6-B544-921D-E733FA23B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5" y="2179709"/>
            <a:ext cx="1634371" cy="4566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6029E63-245F-1E46-B928-908A79713083}"/>
              </a:ext>
            </a:extLst>
          </p:cNvPr>
          <p:cNvSpPr/>
          <p:nvPr/>
        </p:nvSpPr>
        <p:spPr>
          <a:xfrm>
            <a:off x="938035" y="4560125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米斯特安全团队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AF73F6-E99A-0F4E-BAE5-261E573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363" y="2179709"/>
            <a:ext cx="1961159" cy="258645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4560D41-10A3-6A48-AC92-0E1BD1F72DC4}"/>
              </a:ext>
            </a:extLst>
          </p:cNvPr>
          <p:cNvSpPr/>
          <p:nvPr/>
        </p:nvSpPr>
        <p:spPr>
          <a:xfrm>
            <a:off x="3075855" y="4837124"/>
            <a:ext cx="2458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SzS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5518510-85F6-5843-9B35-7F65F1DE40F3}"/>
              </a:ext>
            </a:extLst>
          </p:cNvPr>
          <p:cNvCxnSpPr/>
          <p:nvPr/>
        </p:nvCxnSpPr>
        <p:spPr>
          <a:xfrm>
            <a:off x="5809701" y="1864260"/>
            <a:ext cx="18078" cy="34679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1500320-2701-FF41-A1D8-411FFA9A8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534" y="2188957"/>
            <a:ext cx="4785453" cy="180642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1700C4F-0943-8043-B788-F03FB25956B8}"/>
              </a:ext>
            </a:extLst>
          </p:cNvPr>
          <p:cNvSpPr/>
          <p:nvPr/>
        </p:nvSpPr>
        <p:spPr>
          <a:xfrm>
            <a:off x="7256387" y="4373750"/>
            <a:ext cx="29657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安全服务合作欢迎洽谈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gh0stkey@hi-ourlife.com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048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28B2BC-8069-44A3-876F-9F3CAE040CDD}"/>
              </a:ext>
            </a:extLst>
          </p:cNvPr>
          <p:cNvSpPr txBox="1"/>
          <p:nvPr/>
        </p:nvSpPr>
        <p:spPr>
          <a:xfrm>
            <a:off x="3849231" y="3261214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还没看够？来了解更多技术干货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799825-566A-4DA9-9E25-8051E94C3067}"/>
              </a:ext>
            </a:extLst>
          </p:cNvPr>
          <p:cNvSpPr txBox="1"/>
          <p:nvPr/>
        </p:nvSpPr>
        <p:spPr>
          <a:xfrm>
            <a:off x="4435930" y="3721181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C6A8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漏洞银行直播间：</a:t>
            </a:r>
            <a:r>
              <a:rPr lang="en-US" altLang="zh-CN" sz="1100" dirty="0">
                <a:solidFill>
                  <a:srgbClr val="C6A8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https://www.bugbank.cn/live/</a:t>
            </a:r>
            <a:endParaRPr lang="zh-CN" altLang="en-US" sz="1100" dirty="0">
              <a:solidFill>
                <a:srgbClr val="C6A8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AD1F2F-BF68-46D2-8190-A92ACE3B0CFF}"/>
              </a:ext>
            </a:extLst>
          </p:cNvPr>
          <p:cNvSpPr txBox="1"/>
          <p:nvPr/>
        </p:nvSpPr>
        <p:spPr>
          <a:xfrm>
            <a:off x="2002829" y="5444125"/>
            <a:ext cx="2069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C6A8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直播资料丨社群伙伴丨听讲通知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A8EB73-3428-474E-AF87-16907171BCBA}"/>
              </a:ext>
            </a:extLst>
          </p:cNvPr>
          <p:cNvSpPr txBox="1"/>
          <p:nvPr/>
        </p:nvSpPr>
        <p:spPr>
          <a:xfrm>
            <a:off x="2228852" y="5703654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群号：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327085041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6C430F-AC4D-4E94-A50C-54FF2343A7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70" y="4249788"/>
            <a:ext cx="1053816" cy="10538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A541A1-6542-4D77-96D0-35F0F577B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83" y="4249788"/>
            <a:ext cx="1058635" cy="1053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02A33A-6AA7-4582-B79A-27FAE4CD831B}"/>
              </a:ext>
            </a:extLst>
          </p:cNvPr>
          <p:cNvSpPr txBox="1"/>
          <p:nvPr/>
        </p:nvSpPr>
        <p:spPr>
          <a:xfrm>
            <a:off x="5195754" y="5444125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C6A8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也想当大咖？还不扫码报名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1409CB-3284-40C8-BD00-740D9C0D1996}"/>
              </a:ext>
            </a:extLst>
          </p:cNvPr>
          <p:cNvSpPr txBox="1"/>
          <p:nvPr/>
        </p:nvSpPr>
        <p:spPr>
          <a:xfrm>
            <a:off x="4940876" y="5703654"/>
            <a:ext cx="2310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也可联系运营 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2272924679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CC2250-2396-4B67-9829-003F42D4F5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70" y="4249788"/>
            <a:ext cx="1053816" cy="10538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8C83A93-8BE6-4477-B9D7-5220E94DCB4A}"/>
              </a:ext>
            </a:extLst>
          </p:cNvPr>
          <p:cNvSpPr txBox="1"/>
          <p:nvPr/>
        </p:nvSpPr>
        <p:spPr>
          <a:xfrm>
            <a:off x="8374367" y="5444125"/>
            <a:ext cx="1800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C6A8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了解更多安全行业热点时事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E40368-CE05-4394-A783-A2D2BD74E44C}"/>
              </a:ext>
            </a:extLst>
          </p:cNvPr>
          <p:cNvSpPr txBox="1"/>
          <p:nvPr/>
        </p:nvSpPr>
        <p:spPr>
          <a:xfrm>
            <a:off x="8432878" y="5703654"/>
            <a:ext cx="1683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行长叠报：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BUG_BANK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40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9190" y="1624160"/>
            <a:ext cx="580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539015" y="2801614"/>
            <a:ext cx="6514465" cy="16707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解析“萌新”思维和常见问题</a:t>
            </a:r>
          </a:p>
          <a:p>
            <a:pPr indent="0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我的漏洞挖掘技巧</a:t>
            </a:r>
          </a:p>
          <a:p>
            <a:pPr indent="0"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DIY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技术工具脚本编写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243503" y="2547543"/>
            <a:ext cx="9705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243503" y="2459138"/>
            <a:ext cx="970510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5181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解析“萌新”思维和常见问题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萌新的“那些个”问题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3FA151-813D-9046-AE70-37F2A30B4512}"/>
              </a:ext>
            </a:extLst>
          </p:cNvPr>
          <p:cNvSpPr/>
          <p:nvPr/>
        </p:nvSpPr>
        <p:spPr>
          <a:xfrm>
            <a:off x="5947768" y="344560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能不能带带我？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A76ECA-6BD0-9B46-B903-BD6E1A6843D1}"/>
              </a:ext>
            </a:extLst>
          </p:cNvPr>
          <p:cNvSpPr/>
          <p:nvPr/>
        </p:nvSpPr>
        <p:spPr>
          <a:xfrm>
            <a:off x="4900836" y="2345332"/>
            <a:ext cx="1569660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怎么挖洞啊？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0D36A0-8CD0-524A-A9B4-1FB18AA5693C}"/>
              </a:ext>
            </a:extLst>
          </p:cNvPr>
          <p:cNvSpPr/>
          <p:nvPr/>
        </p:nvSpPr>
        <p:spPr>
          <a:xfrm>
            <a:off x="7320326" y="2671104"/>
            <a:ext cx="2749471" cy="614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为什么这样可以绕过？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6079DB-49CA-C547-BB0C-A05E7E728311}"/>
              </a:ext>
            </a:extLst>
          </p:cNvPr>
          <p:cNvSpPr/>
          <p:nvPr/>
        </p:nvSpPr>
        <p:spPr>
          <a:xfrm>
            <a:off x="5161175" y="427902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代码执行和命令执行是啥？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B1CAE4-136D-504D-9000-3EBA1EA11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66" y="3016634"/>
            <a:ext cx="1524000" cy="1524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76381" y="1976000"/>
            <a:ext cx="363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们为什么会有“这类问题”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C988FE1-18CD-F447-9F3E-9EC83D4B95C8}"/>
              </a:ext>
            </a:extLst>
          </p:cNvPr>
          <p:cNvGrpSpPr/>
          <p:nvPr/>
        </p:nvGrpSpPr>
        <p:grpSpPr>
          <a:xfrm>
            <a:off x="3795055" y="2882907"/>
            <a:ext cx="1906818" cy="1635559"/>
            <a:chOff x="3795055" y="2882907"/>
            <a:chExt cx="1906818" cy="163555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A8AF13A-7F43-CA43-AAF5-CDD29D93B38A}"/>
                </a:ext>
              </a:extLst>
            </p:cNvPr>
            <p:cNvSpPr/>
            <p:nvPr/>
          </p:nvSpPr>
          <p:spPr>
            <a:xfrm>
              <a:off x="3901380" y="3955683"/>
              <a:ext cx="1800493" cy="562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浮躁、急于求成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332A65B-EC2F-D740-89A2-06D1429DE4B6}"/>
                </a:ext>
              </a:extLst>
            </p:cNvPr>
            <p:cNvSpPr/>
            <p:nvPr/>
          </p:nvSpPr>
          <p:spPr>
            <a:xfrm>
              <a:off x="3795055" y="3445690"/>
              <a:ext cx="1800493" cy="562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“安全”特殊化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2BD7F91-0AE7-A042-8806-D7F57BE6A3F1}"/>
                </a:ext>
              </a:extLst>
            </p:cNvPr>
            <p:cNvSpPr/>
            <p:nvPr/>
          </p:nvSpPr>
          <p:spPr>
            <a:xfrm>
              <a:off x="4070388" y="2882907"/>
              <a:ext cx="1338828" cy="562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基础不扎实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https://timgsa.baidu.com/timg?image&amp;quality=80&amp;size=b9999_10000&amp;sec=1552388423185&amp;di=0329473e45dc3fca836d7379a9dc6fa3&amp;imgtype=0&amp;src=http%3A%2F%2Fs2.zimgs.cn%2Fims%3Fkt%3Durl%26at%3Dori%26tv%3D0_0%26sign%3Dyx%3A1el4CMtdZB-bdG3SC4kuLlvebp4%3D%26key%3DaHR0cDovL2EzLmF0dC5odWRvbmcuY29tLzc1LzA5LzAxMzAwMDAxMDI0MTI4MTQyMTA1MDkyNTgwMTQxX3MuanBn%26x.jpg">
            <a:extLst>
              <a:ext uri="{FF2B5EF4-FFF2-40B4-BE49-F238E27FC236}">
                <a16:creationId xmlns:a16="http://schemas.microsoft.com/office/drawing/2014/main" id="{D31637AA-6C5D-F544-96A8-7AA0775F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84" y="2692550"/>
            <a:ext cx="1373469" cy="206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C54B9C-73E1-5447-AE61-BCB6CB1D3147}"/>
              </a:ext>
            </a:extLst>
          </p:cNvPr>
          <p:cNvSpPr txBox="1"/>
          <p:nvPr/>
        </p:nvSpPr>
        <p:spPr>
          <a:xfrm>
            <a:off x="876381" y="1125633"/>
            <a:ext cx="5181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解析“萌新”思维和常见问题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2780" y="2477864"/>
            <a:ext cx="984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漏洞想多挖，信息不能少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漏洞挖掘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“信息收集”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E5AB8-9FFB-8C4F-B6AA-2701C65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62" y="1917724"/>
            <a:ext cx="4240677" cy="3922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467D64-353E-7A4C-BFF2-71E4F1FF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343" y="3240501"/>
            <a:ext cx="1711801" cy="142650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9580" y="3430672"/>
            <a:ext cx="9849207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以“功能”划分，逐步测试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C22FCB-22B4-0F4F-BAD2-3947B61A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56" y="2290246"/>
            <a:ext cx="2430269" cy="34557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1B158F-DFCF-0240-9E7E-6EFB6351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16" y="2290246"/>
            <a:ext cx="2240317" cy="3455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9D5499-91F4-5946-BE71-EC12A4DC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00" y="3430672"/>
            <a:ext cx="1063974" cy="53198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97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2780" y="2477864"/>
            <a:ext cx="9849207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交互类（前端）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CSRF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CSRF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跨域劫持、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跨域劫持、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跨域劫持）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逻辑类（业务）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当下应“关注”的安全漏洞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45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76381" y="1125633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我的漏洞挖掘技巧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2780" y="2477864"/>
            <a:ext cx="9849207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 with Padding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）跨域劫持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6381" y="19760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交互类漏洞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61374" y="1071628"/>
            <a:ext cx="3517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2AE784-DD7E-DE48-B715-CA7B28FA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83" y="3367687"/>
            <a:ext cx="10122634" cy="595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424D47-7276-5F4C-A653-FF54E7A8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87" y="4274239"/>
            <a:ext cx="5744968" cy="100052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68197" y="1738531"/>
            <a:ext cx="10255606" cy="0"/>
            <a:chOff x="876381" y="1738531"/>
            <a:chExt cx="10255606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76381" y="1738531"/>
              <a:ext cx="102556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81" y="1738531"/>
              <a:ext cx="14545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60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3621</TotalTime>
  <Words>974</Words>
  <Application>Microsoft Macintosh PowerPoint</Application>
  <PresentationFormat>宽屏</PresentationFormat>
  <Paragraphs>158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张懿岚</dc:creator>
  <cp:lastModifiedBy>Vulkey_Chen</cp:lastModifiedBy>
  <cp:revision>352</cp:revision>
  <dcterms:created xsi:type="dcterms:W3CDTF">2017-03-25T03:00:00Z</dcterms:created>
  <dcterms:modified xsi:type="dcterms:W3CDTF">2019-03-15T15:09:04Z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